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4" r:id="rId2"/>
    <p:sldId id="284" r:id="rId3"/>
    <p:sldId id="285" r:id="rId4"/>
    <p:sldId id="286" r:id="rId5"/>
    <p:sldId id="270" r:id="rId6"/>
    <p:sldId id="279" r:id="rId7"/>
    <p:sldId id="282" r:id="rId8"/>
    <p:sldId id="281" r:id="rId9"/>
    <p:sldId id="280" r:id="rId10"/>
    <p:sldId id="283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87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5" d="100"/>
          <a:sy n="95" d="100"/>
        </p:scale>
        <p:origin x="84" y="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F0422C3A-B8E3-3814-5301-A4960C6F0B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3F7E9AA6-ACC7-72E3-DC09-5BA33E37C7B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213AC6DC-29A9-BE42-43C2-832BA54881AA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2D409F70-992B-6A1C-5A0F-BE156A20EFE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4038" name="Rectangle 6">
            <a:extLst>
              <a:ext uri="{FF2B5EF4-FFF2-40B4-BE49-F238E27FC236}">
                <a16:creationId xmlns:a16="http://schemas.microsoft.com/office/drawing/2014/main" id="{3B00C830-A87B-BBDE-82BD-901378D1F00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4039" name="Rectangle 7">
            <a:extLst>
              <a:ext uri="{FF2B5EF4-FFF2-40B4-BE49-F238E27FC236}">
                <a16:creationId xmlns:a16="http://schemas.microsoft.com/office/drawing/2014/main" id="{777EB3EB-CA2A-603D-2A63-F874257772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696126-4A27-42A4-BDE2-7F6C9CED6ED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D5FB280-08DA-6D28-2AAD-90D80FA0A0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488732-24D4-4F5F-9212-27EC0E4B1EEC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03EA041A-26BA-CD9F-8BFB-EA1412099BE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251C05B1-45CB-D9C0-5014-ADA7D8811B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FACDDFA-36BA-AA3C-0593-BC66CA7A6B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3712BA-6EE2-4020-B470-1F63512A48C5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CCB281B2-4147-277E-F850-DB3D662C8B2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78468289-3325-8ED8-A656-2FF30EA8A4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DBEAE1A-56CF-4782-9261-811AE781C5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F65B47-992C-461C-B858-284E0D8ADDAC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AD6EB5C3-150E-AC88-D92A-63654C2D794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D813EC8E-44C9-56AA-8CBD-9FB3AAAEC3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2CF69AC-420D-FC9E-A972-F6B1E15614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56D5C1-FD82-4695-A304-F0EF87958E9D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3552467D-AACC-2BD7-B10D-FD562EDDE99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C1202E20-A049-7A6F-6D38-2225C315EC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46FE0B3-CC32-0CF2-E645-B589F9B554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922A07-F941-499D-8C0E-F63ECC148A27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6FEA7CA3-4455-B12A-E5F2-FFA8AE60655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E703042B-19AD-25CE-46D5-D52C30E115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A4A9FE7-F85A-BC6C-AB62-B778A19968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C5F2D8-E28E-48BE-B242-6A39948F9252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8CB7A47F-979F-1DA0-AE04-1FFEB2C763C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DDADF48C-A13D-81BE-BDB7-1053FB3F40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F99EBB2-71EE-A1EF-2FBD-D0C60A1D28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F583D3-0121-478B-8797-F82E7466B3A6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29198885-3D48-3072-C1F8-4311A54BBFA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3EF19737-5A45-8DD8-E2D7-E9AB77A4BF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FA05FFB-D442-D5DF-8353-0E1EB209C7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9BA86F-64F3-4A6E-99E0-6485F792F2A3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81864223-E655-E811-E6AD-8E806826E54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6D121B8F-8B21-1993-0DB0-0679E40B19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A421892-8885-BDDA-CF35-83D0B7B324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DE027B-1213-4CDE-9DF1-36880D5F2B63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E0E81183-64AE-FAF1-28A3-EF579E6AA0F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095A6089-0FC3-BC85-DCC4-B874F0944D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BB07706-A897-A108-3D03-93AB187548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834F2A-8B1B-46FF-B7F7-A4A20ECA192D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CAF744C1-D96F-91DD-1ADC-A4EC36E5168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9F452124-2D44-B7E4-C963-6984120A11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ED702B5-64C3-EBF7-FF14-2FA13BFCE5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52E60B-7AA1-4A47-9FF0-0495D78CC59E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59A64EC0-CC56-4B3C-334E-50F5D9E9FEB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833614AC-329B-5D3A-4AA4-933BEB3D1B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19C4494-FEA5-A544-4FDB-32E1A3B4F6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D3C4C7-075B-41DC-AA33-241E2B2C9268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6187FB74-58B5-D99A-8342-7770A127E0F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FC783D2E-E5D8-14A8-E489-16189E7FE2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FAD3C0D-2E8A-77C5-F307-5DDCB2B4B5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01679D-2D77-4B56-9EA6-B26322A210F9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F615FD31-997C-33FD-ED3E-154DE1CA735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876E1D65-03EA-B46B-4ED1-1591FC1C5E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4DBCCA1-7EBB-7388-2A30-2646498E04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B34B91-8921-418C-B486-8E6167D87ED2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AFF2A77C-54FC-B7DA-B65A-3CDBA3B0CB1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ED3A1447-7CF3-21E4-7CED-83E19E8A93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FCBEC0E-1B34-4290-024C-F658676500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67BB0C-A93B-4385-9788-0469E1F2BC77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737ABAFE-966E-1B57-06D6-C2FF06139C2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A2CEF9C5-9FB2-C2CD-AEA8-9D078D6B97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59E724B-EDD1-FCE9-A93F-2CC3742282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571FD-F657-430C-9BBB-4C851E82163E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FF09051E-DD8F-E0B2-8B34-20884BADD4B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E62326FB-6277-0841-9801-F4CB6D04F2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5C8EA5B-4FC0-A98A-407A-26F73007BE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2516C4-BC4A-42CA-B64A-676B09145FD8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7BE50C6C-085D-7788-9009-D4446416E95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13EEA771-BDB8-2B9C-61A4-AE48061630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E732317-2823-D039-2AB3-A6AA16304B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88D3AA-786A-48BA-84CB-D7DA199AF7F3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18D6AD0C-B407-0A7F-5927-39537B6050F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2A57853-6D98-197C-AD64-E78B362AAF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9CEA4-D57B-C688-00BC-F3874ADCA1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394548-6A9E-D741-A625-5C2993936D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CBD6BC-1B76-552C-4303-7EAA2DD50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43AA3-0F27-8F77-3D47-A7AD46D2A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75C326-A1D7-4AEC-6F65-3322B2E33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DD5B2-B6AB-455A-A713-A4AF5DD2B2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6758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025D1-22FC-D469-4737-4F3817645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43E57C-B7C8-F344-FFFD-918A11F3B1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1140D-36B1-E921-725A-A0EE53262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3218A-F7D5-3331-3892-2D6268479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3EDA7A-23F1-327C-C26C-1275A65F2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1CFAE-A674-424E-A00F-6312B09983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1497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0BD53E-7719-BD48-5895-B5D5986866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AD50DD-397A-E483-D28B-B513CF1B69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ECF8AA-D2A5-4C3D-545E-1AA9DF1D0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A34A09-407E-5587-3907-001DC3F73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D2814-94C7-860E-9011-C3688D76F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AF267-9221-41FD-955C-53B30257DC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3073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21B69-E7AC-E4BE-3A14-B58E9DCAB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5C92C-A583-B04D-752D-05928EF38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AFB93-0338-A79D-35BE-85F455A95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CCF40-94CC-65D2-6AD1-313A9CB6C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819197-6314-61B2-BC99-530E1DE1C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81867-6200-4FF4-A100-DDEF140719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1725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1D606-C8EF-5A01-AD5D-0DC74D8BE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356398-77E0-4EFF-2B4A-C0C2D1F71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33C9F-1B3D-94EC-C2E5-538D173D0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F7956-7848-F90F-EDAF-3697EC0D0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2A358-5E9A-0FEF-9A86-BA5A5B892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046105-7224-41C8-97CF-FABCC2C8B3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976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1CEC2-6C2A-0A89-DC21-F9E7BB572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F4454-00CA-EDB6-1A0B-96CCAF8C82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71A66B-82F6-7BC8-9BFC-69485DEACD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DF0830-64CB-21AF-F4CB-ABCD16FE2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618ADE-5A98-F69B-6313-98B70ED76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B8B732-0D24-3EB7-B7C9-F9C64B35D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07ADF-6610-4EF1-9848-F216E8FB23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1362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DB6FB-180A-6FAD-ED3F-D5F9B1F4B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3E3390-AC36-F2B5-A56A-1650D7414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C9EA68-D10F-2C24-6D64-40A814517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CAB8BD-BE29-89CA-AEF9-5FF2ECD1CD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035A5E-5A28-2460-9E30-BA9B791E95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908A75-01F0-9B4D-D16A-2ED753891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F7000C-8D3E-ECC5-4409-9D7E1A908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EC7DE1-7D58-B28F-8429-F98E582A4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6D9D8-BC84-40F0-B483-7A23C05590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772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EBB17-E60D-77C0-E4DF-353325D61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540D6C-8B22-925F-8F72-3A38631B8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DAA546-7412-23DD-95C3-D5C0971D2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5125B6-95EC-E279-F7D2-F41FB32B3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36B9D-49ED-4738-882D-33750BA7CD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1222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BC343C-743A-D80D-E5B1-80FD0869E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114DB0-8078-B5C0-A7D5-608DD8400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4BCB71-5E92-E09C-706C-0CF7C6331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7FC4B5-9BCE-47C5-90AA-866A8C7865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1352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2D81F-4478-0A24-44B1-6C646249A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6EBAB-7F90-4846-E11D-A784E30B7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E9B0F-2326-3C22-6EAE-5C547A6449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71ADF2-8096-A115-9771-78DDD11CC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8D2D34-DAA7-5DFA-813F-DBEA7D7B2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81BED2-168E-8B73-BDA8-82C088EFB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33294-0F1E-4A23-A599-5EBC84405C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6029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07DCF-1614-7330-232D-C28407AF0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9A3A49-F79E-6D93-25F1-089A308F31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0B3D16-2E21-9B6E-FF1F-AF0711C251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2C9AFA-A555-CAD5-6653-B5E779E7A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B3CF44-79A3-B039-FB9B-C4F217271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BCD2AA-22C1-9627-5BB3-7192DED63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7A1E61-740B-45D0-8DFA-739EF9C500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74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64DAB8F-AC8E-5A18-B0C9-D83E6B4776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9F54DBA-FC0F-824D-2388-87A229B734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7CB6148-D595-EEEA-CDDE-CC853AA78DB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5120CE6-78D1-A80C-C685-FCE4C66383E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4F38B85-EA2A-41DD-D71A-B95DB019EC3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81953A1-A73A-42B1-8439-169091F8E66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7024AB2-A4BE-1FAE-F844-2F57CD9692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Ice Ages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5717A45B-1523-F1CD-B1B3-E8C47FFACA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Pleistocene 3 M.y. </a:t>
            </a:r>
          </a:p>
          <a:p>
            <a:r>
              <a:rPr lang="en-US" altLang="en-US"/>
              <a:t>Permian 250-220 M.y. </a:t>
            </a:r>
          </a:p>
          <a:p>
            <a:r>
              <a:rPr lang="en-US" altLang="en-US"/>
              <a:t>Ordovician 450 M.y. </a:t>
            </a:r>
          </a:p>
          <a:p>
            <a:r>
              <a:rPr lang="en-US" altLang="en-US"/>
              <a:t>Precambrian </a:t>
            </a:r>
          </a:p>
          <a:p>
            <a:pPr lvl="1"/>
            <a:r>
              <a:rPr lang="en-US" altLang="en-US" sz="3200"/>
              <a:t>900-650 M.y. (Snowball Earth)</a:t>
            </a:r>
          </a:p>
          <a:p>
            <a:pPr lvl="1"/>
            <a:r>
              <a:rPr lang="en-US" altLang="en-US" sz="3200"/>
              <a:t>2300 M.y</a:t>
            </a:r>
            <a:r>
              <a:rPr lang="en-US" altLang="en-US"/>
              <a:t>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1234ED3C-BD65-05A6-CDE4-3FB2F816A5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9600"/>
          </a:xfrm>
        </p:spPr>
        <p:txBody>
          <a:bodyPr/>
          <a:lstStyle/>
          <a:p>
            <a:r>
              <a:rPr lang="en-US" altLang="en-US"/>
              <a:t>The Greenhouse Effect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E65546B9-A960-6D4B-641B-5CD4DDCBA9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Without a </a:t>
            </a:r>
            <a:r>
              <a:rPr lang="en-US" altLang="en-US" b="1" i="1"/>
              <a:t>natural</a:t>
            </a:r>
            <a:r>
              <a:rPr lang="en-US" altLang="en-US"/>
              <a:t> Greenhouse Effect, earth would be frozen</a:t>
            </a:r>
          </a:p>
          <a:p>
            <a:pPr>
              <a:lnSpc>
                <a:spcPct val="90000"/>
              </a:lnSpc>
            </a:pPr>
            <a:r>
              <a:rPr lang="en-US" altLang="en-US"/>
              <a:t>90% due to Water Vapor</a:t>
            </a:r>
          </a:p>
          <a:p>
            <a:pPr>
              <a:lnSpc>
                <a:spcPct val="90000"/>
              </a:lnSpc>
            </a:pPr>
            <a:r>
              <a:rPr lang="en-US" altLang="en-US"/>
              <a:t>Other contributors: carbon dioxide, methane, nitrous oxides</a:t>
            </a:r>
          </a:p>
          <a:p>
            <a:pPr>
              <a:lnSpc>
                <a:spcPct val="90000"/>
              </a:lnSpc>
            </a:pPr>
            <a:r>
              <a:rPr lang="en-US" altLang="en-US"/>
              <a:t>“A little Greenhouse Effect is a good thing”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Carl Sagan</a:t>
            </a:r>
          </a:p>
          <a:p>
            <a:pPr>
              <a:lnSpc>
                <a:spcPct val="90000"/>
              </a:lnSpc>
            </a:pPr>
            <a:r>
              <a:rPr lang="en-US" altLang="en-US"/>
              <a:t>Problem: we are accelerating it with unknown final consequences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D569F8EF-0137-2E35-4D6D-0B839F4BBE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r>
              <a:rPr lang="en-US" altLang="en-US" b="1"/>
              <a:t>The Carbonate-Silicate Cycle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80C6321B-AABC-0421-12D1-D7175C1484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en-US"/>
              <a:t>Earth has almost as much carbon dioxide as Venus</a:t>
            </a:r>
          </a:p>
          <a:p>
            <a:r>
              <a:rPr lang="en-US" altLang="en-US"/>
              <a:t>Volcanoes add carbon dioxide to the atmosphere</a:t>
            </a:r>
          </a:p>
          <a:p>
            <a:r>
              <a:rPr lang="en-US" altLang="en-US"/>
              <a:t>Carbon dioxide is removed from the air to make carbonate rocks</a:t>
            </a:r>
          </a:p>
          <a:p>
            <a:r>
              <a:rPr lang="en-US" altLang="en-US"/>
              <a:t>“Icehouse” and “Greenhouse” episodes</a:t>
            </a:r>
          </a:p>
          <a:p>
            <a:pPr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98B4E86-F92C-C9DB-520D-959B17F001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r>
              <a:rPr lang="en-US" altLang="en-US" b="1"/>
              <a:t>The Carbonate-Silicate Cycle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6CF9014C-E170-6B3B-2ECE-C60A36E23C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Mountain-building favors cooling</a:t>
            </a:r>
          </a:p>
          <a:p>
            <a:pPr>
              <a:lnSpc>
                <a:spcPct val="90000"/>
              </a:lnSpc>
            </a:pPr>
            <a:r>
              <a:rPr lang="en-US" altLang="en-US"/>
              <a:t>Uplift exposes rocks to weathering</a:t>
            </a:r>
          </a:p>
          <a:p>
            <a:pPr>
              <a:lnSpc>
                <a:spcPct val="90000"/>
              </a:lnSpc>
            </a:pPr>
            <a:r>
              <a:rPr lang="en-US" altLang="en-US"/>
              <a:t>Calcium silicates (plagioclase, amphiboles, pyroxenes) are chemically weathered</a:t>
            </a:r>
          </a:p>
          <a:p>
            <a:pPr>
              <a:lnSpc>
                <a:spcPct val="90000"/>
              </a:lnSpc>
            </a:pPr>
            <a:r>
              <a:rPr lang="en-US" altLang="en-US"/>
              <a:t>Calcium is carried to the sea where organisms bind it into carbonate minerals</a:t>
            </a:r>
          </a:p>
          <a:p>
            <a:pPr>
              <a:lnSpc>
                <a:spcPct val="90000"/>
              </a:lnSpc>
            </a:pPr>
            <a:r>
              <a:rPr lang="en-US" altLang="en-US"/>
              <a:t>Creation of carbonates removes carbon dioxide from the atmosphere</a:t>
            </a:r>
          </a:p>
          <a:p>
            <a:pPr>
              <a:lnSpc>
                <a:spcPct val="90000"/>
              </a:lnSpc>
            </a:pPr>
            <a:r>
              <a:rPr lang="en-US" altLang="en-US"/>
              <a:t>Weathering of carbonates returns carbon dioxide to the atmosphere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28E2816E-82B8-FE61-0F03-6176CD0DDF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The Carbonate-Silicate Cycle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F0D6D1B-2F5B-8273-EEAF-6B5EDCE976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Plate tectonics carries some carbonates into the earth</a:t>
            </a:r>
          </a:p>
          <a:p>
            <a:r>
              <a:rPr lang="en-US" altLang="en-US"/>
              <a:t>Heat liberates carbon dioxide</a:t>
            </a:r>
          </a:p>
          <a:p>
            <a:r>
              <a:rPr lang="en-US" altLang="en-US"/>
              <a:t>Carbon dioxide returns to the atmosphere</a:t>
            </a:r>
          </a:p>
          <a:p>
            <a:r>
              <a:rPr lang="en-US" altLang="en-US"/>
              <a:t>The cycle does not require life but does require liquid water.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62ACCB3B-D9C2-124D-A2B9-A2A7056140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r>
              <a:rPr lang="en-US" altLang="en-US"/>
              <a:t>The Snowball Earth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DA7A53E5-2666-598D-FEA8-F509B21625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Between 900 and 600 m.y. ago, Earth froze completely (or almost) about four times</a:t>
            </a:r>
          </a:p>
          <a:p>
            <a:pPr>
              <a:lnSpc>
                <a:spcPct val="90000"/>
              </a:lnSpc>
            </a:pPr>
            <a:r>
              <a:rPr lang="en-US" altLang="en-US"/>
              <a:t>Global freezing alternated with extremely rapid sea-level rise and global warming</a:t>
            </a:r>
          </a:p>
          <a:p>
            <a:pPr>
              <a:lnSpc>
                <a:spcPct val="90000"/>
              </a:lnSpc>
            </a:pPr>
            <a:r>
              <a:rPr lang="en-US" altLang="en-US"/>
              <a:t>Evidence:</a:t>
            </a:r>
          </a:p>
          <a:p>
            <a:pPr lvl="1">
              <a:lnSpc>
                <a:spcPct val="90000"/>
              </a:lnSpc>
            </a:pPr>
            <a:r>
              <a:rPr lang="en-US" altLang="en-US" sz="3200"/>
              <a:t>Glacial deposits on all continents, even at low latitudes</a:t>
            </a:r>
          </a:p>
          <a:p>
            <a:pPr lvl="1">
              <a:lnSpc>
                <a:spcPct val="90000"/>
              </a:lnSpc>
            </a:pPr>
            <a:r>
              <a:rPr lang="en-US" altLang="en-US" sz="3200"/>
              <a:t>Glacial deposits immediately succeeded by thick deposits of carbonate rocks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A41BE1B3-C092-81B9-6115-2D27D534B3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altLang="en-US"/>
              <a:t>The Snowball Earth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98CAA9D8-E0A3-27FD-5EBB-080D7B7C57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Possible reasons: </a:t>
            </a:r>
          </a:p>
          <a:p>
            <a:pPr>
              <a:lnSpc>
                <a:spcPct val="90000"/>
              </a:lnSpc>
            </a:pPr>
            <a:r>
              <a:rPr lang="en-US" altLang="en-US"/>
              <a:t>Fainter early sun </a:t>
            </a:r>
          </a:p>
          <a:p>
            <a:pPr>
              <a:lnSpc>
                <a:spcPct val="90000"/>
              </a:lnSpc>
            </a:pPr>
            <a:r>
              <a:rPr lang="en-US" altLang="en-US"/>
              <a:t>Biological changes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Global ice cover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Weathering and erosion shut down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Volcanoes continue to erupt CO</a:t>
            </a:r>
            <a:r>
              <a:rPr lang="en-US" altLang="en-US" baseline="-25000"/>
              <a:t>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At 10% CO</a:t>
            </a:r>
            <a:r>
              <a:rPr lang="en-US" altLang="en-US" baseline="-25000"/>
              <a:t>2</a:t>
            </a:r>
            <a:r>
              <a:rPr lang="en-US" altLang="en-US"/>
              <a:t>, abrupt warming begins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Go from –50 C to +50 C in 10,000 years?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Implications for life?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D1801D90-1BA5-713C-E0F5-F8870F9E06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r>
              <a:rPr lang="en-US" altLang="en-US" b="1"/>
              <a:t>What Causes Ice Ages?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D93E9428-71EC-F73A-67F0-E715B6F813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/>
              <a:t>Within Earth (Endogenic)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Carbonate-Silicate Cycle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Volcanic Eruptions - Sudden output of CO</a:t>
            </a:r>
            <a:r>
              <a:rPr lang="en-US" altLang="en-US" sz="2800" baseline="-30000"/>
              <a:t>2</a:t>
            </a:r>
            <a:r>
              <a:rPr lang="en-US" altLang="en-US" sz="2800"/>
              <a:t> (warming) or particulates (cooling)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Mountain Building - Changes in atmospheric circulation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Continent-Ocean configuration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/>
              <a:t>Outside Earth (Exogenic)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Changes in Sun (faint early sun)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Variations in Earth Orbit (Milankovitch Cycles)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/>
              <a:t>Don't Really Know</a:t>
            </a:r>
            <a:endParaRPr lang="en-US" altLang="en-US" sz="2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AC9DEA0E-751F-10D4-2A7E-DE9799FF2D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295400"/>
          </a:xfrm>
        </p:spPr>
        <p:txBody>
          <a:bodyPr/>
          <a:lstStyle/>
          <a:p>
            <a:r>
              <a:rPr lang="en-US" altLang="en-US" b="1"/>
              <a:t>Are We Headed For Another Ice Age?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2E91171A-BA33-CB67-EF65-AEAADA9FDE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r>
              <a:rPr lang="en-US" altLang="en-US" sz="2800"/>
              <a:t>Heating &amp; Cooling in Historic Times </a:t>
            </a:r>
          </a:p>
          <a:p>
            <a:r>
              <a:rPr lang="en-US" altLang="en-US" sz="2800"/>
              <a:t>Smoke, Haze, CO</a:t>
            </a:r>
            <a:r>
              <a:rPr lang="en-US" altLang="en-US" sz="2800" baseline="-25000"/>
              <a:t>2</a:t>
            </a:r>
            <a:r>
              <a:rPr lang="en-US" altLang="en-US" sz="2800"/>
              <a:t> May Alter Climate </a:t>
            </a:r>
          </a:p>
          <a:p>
            <a:r>
              <a:rPr lang="en-US" altLang="en-US" sz="2800" b="1"/>
              <a:t>Don't Really Know</a:t>
            </a:r>
          </a:p>
          <a:p>
            <a:r>
              <a:rPr lang="en-US" altLang="en-US" sz="2800"/>
              <a:t>Global warming due to fossil fuels may be catastrophic in many ways, but will probably not much affect these longer-term cycles. We will have run out of fossil fuels long before the duration of a typical interglacial.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>
            <a:extLst>
              <a:ext uri="{FF2B5EF4-FFF2-40B4-BE49-F238E27FC236}">
                <a16:creationId xmlns:a16="http://schemas.microsoft.com/office/drawing/2014/main" id="{2F1BD558-A2C1-7019-A71A-4B88FDDA0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209" name="Group 297">
            <a:extLst>
              <a:ext uri="{FF2B5EF4-FFF2-40B4-BE49-F238E27FC236}">
                <a16:creationId xmlns:a16="http://schemas.microsoft.com/office/drawing/2014/main" id="{18CCEE18-4E0A-60A6-E3B4-EF9E1B9291EE}"/>
              </a:ext>
            </a:extLst>
          </p:cNvPr>
          <p:cNvGraphicFramePr>
            <a:graphicFrameLocks noGrp="1"/>
          </p:cNvGraphicFramePr>
          <p:nvPr/>
        </p:nvGraphicFramePr>
        <p:xfrm>
          <a:off x="381000" y="228600"/>
          <a:ext cx="8458200" cy="6265863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2909475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10563796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778903737"/>
                    </a:ext>
                  </a:extLst>
                </a:gridCol>
                <a:gridCol w="1736725">
                  <a:extLst>
                    <a:ext uri="{9D8B030D-6E8A-4147-A177-3AD203B41FA5}">
                      <a16:colId xmlns:a16="http://schemas.microsoft.com/office/drawing/2014/main" val="21435799"/>
                    </a:ext>
                  </a:extLst>
                </a:gridCol>
                <a:gridCol w="1692275">
                  <a:extLst>
                    <a:ext uri="{9D8B030D-6E8A-4147-A177-3AD203B41FA5}">
                      <a16:colId xmlns:a16="http://schemas.microsoft.com/office/drawing/2014/main" val="2096119692"/>
                    </a:ext>
                  </a:extLst>
                </a:gridCol>
              </a:tblGrid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Time (1000 Years)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North America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Alps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Northern Europe</a:t>
                      </a: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Poland-Russia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65896"/>
                  </a:ext>
                </a:extLst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0-18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Interglacial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4435847"/>
                  </a:ext>
                </a:extLst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18-67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Wisconsin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Wurm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Vistula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Varsovian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574794"/>
                  </a:ext>
                </a:extLst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67-128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Sangamon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Uznach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Eem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Masovian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211533"/>
                  </a:ext>
                </a:extLst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128-180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Illinoisan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Riss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Warthe/Saale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Cracovian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226675"/>
                  </a:ext>
                </a:extLst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180-230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Yarmouth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Hoetting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Holstein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Sandomirian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758204"/>
                  </a:ext>
                </a:extLst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230-300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Kansan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Mindel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Elster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Jaroslavian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366354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300-330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Aftonian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Cromer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Likhvin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328443"/>
                  </a:ext>
                </a:extLst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330-470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"Nebraskan 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Gunz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Menapian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339926"/>
                  </a:ext>
                </a:extLst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470-540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Waalian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212546"/>
                  </a:ext>
                </a:extLst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540-550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Donau 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Weybourne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202988"/>
                  </a:ext>
                </a:extLst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550-585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Tiglian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182434"/>
                  </a:ext>
                </a:extLst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585-600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Donau 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646522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600-2000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About 20 Glacial Advances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336293"/>
                  </a:ext>
                </a:extLst>
              </a:tr>
              <a:tr h="341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2000 (2 M.Y.)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Beginning of Pleistocene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096198"/>
                  </a:ext>
                </a:extLst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4000 (4 M.Y.)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Dwarf forests still in Antarctica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5016594"/>
                  </a:ext>
                </a:extLst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 M.Y.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First Glaciation in Antarctica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36386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EE74EF23-DBB3-30B2-0B1E-A1A029230B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Last 800,000 years</a:t>
            </a:r>
          </a:p>
        </p:txBody>
      </p:sp>
      <p:pic>
        <p:nvPicPr>
          <p:cNvPr id="40963" name="Picture 3">
            <a:extLst>
              <a:ext uri="{FF2B5EF4-FFF2-40B4-BE49-F238E27FC236}">
                <a16:creationId xmlns:a16="http://schemas.microsoft.com/office/drawing/2014/main" id="{61E7DC66-A473-D796-CA25-15FD91EAC9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81200"/>
            <a:ext cx="7924800" cy="234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AD51180C-D59B-D566-79D4-AF8B85F21E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2667000" cy="2895600"/>
          </a:xfrm>
        </p:spPr>
        <p:txBody>
          <a:bodyPr/>
          <a:lstStyle/>
          <a:p>
            <a:r>
              <a:rPr lang="en-US" altLang="en-US"/>
              <a:t>Beginning of the Ice Ages</a:t>
            </a:r>
          </a:p>
        </p:txBody>
      </p:sp>
      <p:pic>
        <p:nvPicPr>
          <p:cNvPr id="43011" name="Picture 3">
            <a:extLst>
              <a:ext uri="{FF2B5EF4-FFF2-40B4-BE49-F238E27FC236}">
                <a16:creationId xmlns:a16="http://schemas.microsoft.com/office/drawing/2014/main" id="{59841249-A216-D70E-259E-47134069C8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0"/>
            <a:ext cx="5715000" cy="665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3E6289E2-DFDC-9C40-A978-1295A9A7BD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en-US" altLang="en-US" b="1"/>
              <a:t>Milankovich Cycles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D677729C-4608-7C09-5DD9-D00B7F2FC0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0200" y="1828800"/>
            <a:ext cx="6172200" cy="4267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Cool Summers More Important Than Cold Winters</a:t>
            </a:r>
          </a:p>
          <a:p>
            <a:r>
              <a:rPr lang="en-US" altLang="en-US"/>
              <a:t>Tilt of Axis</a:t>
            </a:r>
          </a:p>
          <a:p>
            <a:r>
              <a:rPr lang="en-US" altLang="en-US"/>
              <a:t>Shape of Orbit </a:t>
            </a:r>
          </a:p>
          <a:p>
            <a:r>
              <a:rPr lang="en-US" altLang="en-US"/>
              <a:t>Precession</a:t>
            </a:r>
          </a:p>
          <a:p>
            <a:pPr>
              <a:buFontTx/>
              <a:buNone/>
            </a:pPr>
            <a:r>
              <a:rPr lang="en-US" altLang="en-US"/>
              <a:t>Can’t be the whole story-have operated throughout earth history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75FA7E78-57DF-2959-2A00-5E70DBC360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altLang="en-US" sz="4000" b="1"/>
              <a:t>Axis Tilt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B6F10B62-2F59-A216-C2FA-FE2444FD2F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495800"/>
            <a:ext cx="7772400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Small Axis Tilt: Mild winters but cool summers. Favors Ice Age 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Large Axis Tilt: Cold winters but hot summers. Favors Interglacial </a:t>
            </a:r>
            <a:endParaRPr lang="en-US" altLang="en-US" sz="2800"/>
          </a:p>
        </p:txBody>
      </p:sp>
      <p:pic>
        <p:nvPicPr>
          <p:cNvPr id="32772" name="Picture 4">
            <a:extLst>
              <a:ext uri="{FF2B5EF4-FFF2-40B4-BE49-F238E27FC236}">
                <a16:creationId xmlns:a16="http://schemas.microsoft.com/office/drawing/2014/main" id="{CE4CF261-2A65-7B99-ADED-D6ED1CD4CC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47800"/>
            <a:ext cx="6286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6E813279-404F-41FB-A57C-A69944B24A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848600" cy="533400"/>
          </a:xfrm>
        </p:spPr>
        <p:txBody>
          <a:bodyPr/>
          <a:lstStyle/>
          <a:p>
            <a:r>
              <a:rPr lang="en-US" altLang="en-US" sz="4000"/>
              <a:t>Axis Tilt and the Incredible Shrinking Tropics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EB49B496-F2E6-2C78-3C71-315530E87A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Earth’s Axis Tilt is Shrinking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24.2 degrees 9,500 years ago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23.4 degrees now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22.6 degrees 10,200 years from now</a:t>
            </a:r>
          </a:p>
          <a:p>
            <a:pPr>
              <a:lnSpc>
                <a:spcPct val="90000"/>
              </a:lnSpc>
            </a:pPr>
            <a:r>
              <a:rPr lang="en-US" altLang="en-US"/>
              <a:t>Tropics are shrinking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14.7 m/year = 4 cm/day = 1.7 mm/hour</a:t>
            </a:r>
          </a:p>
          <a:p>
            <a:pPr>
              <a:lnSpc>
                <a:spcPct val="90000"/>
              </a:lnSpc>
            </a:pPr>
            <a:r>
              <a:rPr lang="en-US" altLang="en-US"/>
              <a:t>Temperate zones gain 1550 sq km/year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1080 at the expense of tropics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470 at the expense of Arctic and Antarctic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40339FC2-3703-4523-775C-195D1F0E12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3810000" cy="2590800"/>
          </a:xfrm>
        </p:spPr>
        <p:txBody>
          <a:bodyPr/>
          <a:lstStyle/>
          <a:p>
            <a:r>
              <a:rPr lang="en-US" altLang="en-US"/>
              <a:t>Precession:  26,000 year cycle</a:t>
            </a:r>
          </a:p>
        </p:txBody>
      </p:sp>
      <p:pic>
        <p:nvPicPr>
          <p:cNvPr id="34820" name="Picture 4">
            <a:extLst>
              <a:ext uri="{FF2B5EF4-FFF2-40B4-BE49-F238E27FC236}">
                <a16:creationId xmlns:a16="http://schemas.microsoft.com/office/drawing/2014/main" id="{A6EC1620-EBAF-A773-5652-89251030461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219200"/>
            <a:ext cx="44196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6FD2A192-6075-AF79-DD0B-7A36AF860B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533400"/>
          </a:xfrm>
        </p:spPr>
        <p:txBody>
          <a:bodyPr/>
          <a:lstStyle/>
          <a:p>
            <a:r>
              <a:rPr lang="en-US" altLang="en-US" sz="4000" b="1"/>
              <a:t>Shape of Orbit + Precession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FFF986A4-A169-4452-3F71-B4577654EB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038600"/>
            <a:ext cx="8077200" cy="2438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Summer at Perihelion (Eccentric Orbit) 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Cold winters but hot summers. Favors Interglacial</a:t>
            </a:r>
            <a:r>
              <a:rPr lang="en-US" altLang="en-US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Summer at Aphelion (Eccentric Orbit)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Near-circular Orbit 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Mild winters but cool summers. Favors Ice Age </a:t>
            </a:r>
          </a:p>
        </p:txBody>
      </p:sp>
      <p:pic>
        <p:nvPicPr>
          <p:cNvPr id="33796" name="Picture 4">
            <a:extLst>
              <a:ext uri="{FF2B5EF4-FFF2-40B4-BE49-F238E27FC236}">
                <a16:creationId xmlns:a16="http://schemas.microsoft.com/office/drawing/2014/main" id="{A788EDDC-252D-4339-1E28-EF7B199DF2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143000"/>
            <a:ext cx="6286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777</Words>
  <Application>Microsoft Office PowerPoint</Application>
  <PresentationFormat>On-screen Show (4:3)</PresentationFormat>
  <Paragraphs>171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Times New Roman</vt:lpstr>
      <vt:lpstr>Arial</vt:lpstr>
      <vt:lpstr>Default Design</vt:lpstr>
      <vt:lpstr>Ice Ages</vt:lpstr>
      <vt:lpstr>PowerPoint Presentation</vt:lpstr>
      <vt:lpstr>The Last 800,000 years</vt:lpstr>
      <vt:lpstr>Beginning of the Ice Ages</vt:lpstr>
      <vt:lpstr>Milankovich Cycles</vt:lpstr>
      <vt:lpstr>Axis Tilt</vt:lpstr>
      <vt:lpstr>Axis Tilt and the Incredible Shrinking Tropics</vt:lpstr>
      <vt:lpstr>Precession:  26,000 year cycle</vt:lpstr>
      <vt:lpstr>Shape of Orbit + Precession</vt:lpstr>
      <vt:lpstr>The Greenhouse Effect</vt:lpstr>
      <vt:lpstr>The Carbonate-Silicate Cycle</vt:lpstr>
      <vt:lpstr>The Carbonate-Silicate Cycle</vt:lpstr>
      <vt:lpstr>The Carbonate-Silicate Cycle</vt:lpstr>
      <vt:lpstr>The Snowball Earth</vt:lpstr>
      <vt:lpstr>The Snowball Earth</vt:lpstr>
      <vt:lpstr>What Causes Ice Ages?</vt:lpstr>
      <vt:lpstr>Are We Headed For Another Ice Age?</vt:lpstr>
      <vt:lpstr>PowerPoint Presentation</vt:lpstr>
    </vt:vector>
  </TitlesOfParts>
  <Company>UW - Green Bay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Glaciers</dc:title>
  <dc:creator>Steven Dutch</dc:creator>
  <cp:lastModifiedBy>Nayan GRIFFITHS</cp:lastModifiedBy>
  <cp:revision>12</cp:revision>
  <dcterms:created xsi:type="dcterms:W3CDTF">2000-12-28T21:10:32Z</dcterms:created>
  <dcterms:modified xsi:type="dcterms:W3CDTF">2023-06-05T15:54:22Z</dcterms:modified>
</cp:coreProperties>
</file>